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296" r:id="rId4"/>
    <p:sldId id="279" r:id="rId5"/>
    <p:sldId id="258" r:id="rId6"/>
    <p:sldId id="280" r:id="rId7"/>
    <p:sldId id="259" r:id="rId8"/>
    <p:sldId id="261" r:id="rId9"/>
    <p:sldId id="278" r:id="rId10"/>
    <p:sldId id="260" r:id="rId11"/>
    <p:sldId id="314" r:id="rId12"/>
    <p:sldId id="262" r:id="rId13"/>
    <p:sldId id="293" r:id="rId14"/>
    <p:sldId id="263" r:id="rId15"/>
    <p:sldId id="269" r:id="rId16"/>
    <p:sldId id="264" r:id="rId17"/>
    <p:sldId id="265" r:id="rId18"/>
    <p:sldId id="266" r:id="rId19"/>
    <p:sldId id="267" r:id="rId20"/>
    <p:sldId id="281" r:id="rId21"/>
    <p:sldId id="268" r:id="rId22"/>
    <p:sldId id="277" r:id="rId23"/>
    <p:sldId id="270" r:id="rId24"/>
    <p:sldId id="271" r:id="rId25"/>
    <p:sldId id="272" r:id="rId26"/>
    <p:sldId id="321" r:id="rId27"/>
    <p:sldId id="299" r:id="rId28"/>
    <p:sldId id="303" r:id="rId29"/>
    <p:sldId id="317" r:id="rId30"/>
    <p:sldId id="318" r:id="rId31"/>
    <p:sldId id="319" r:id="rId32"/>
    <p:sldId id="320" r:id="rId33"/>
    <p:sldId id="286" r:id="rId34"/>
    <p:sldId id="301" r:id="rId35"/>
    <p:sldId id="306" r:id="rId36"/>
    <p:sldId id="307" r:id="rId37"/>
    <p:sldId id="308" r:id="rId38"/>
    <p:sldId id="315" r:id="rId39"/>
    <p:sldId id="309" r:id="rId40"/>
    <p:sldId id="316" r:id="rId41"/>
    <p:sldId id="310" r:id="rId42"/>
    <p:sldId id="311" r:id="rId43"/>
    <p:sldId id="312" r:id="rId44"/>
    <p:sldId id="313" r:id="rId45"/>
    <p:sldId id="294" r:id="rId46"/>
    <p:sldId id="287" r:id="rId4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2883" autoAdjust="0"/>
  </p:normalViewPr>
  <p:slideViewPr>
    <p:cSldViewPr>
      <p:cViewPr>
        <p:scale>
          <a:sx n="53" d="100"/>
          <a:sy n="53" d="100"/>
        </p:scale>
        <p:origin x="-1866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3" d="100"/>
          <a:sy n="43" d="100"/>
        </p:scale>
        <p:origin x="-2136" y="-8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CBE458-60C4-420A-9D4C-2124E35E1D5C}" type="doc">
      <dgm:prSet loTypeId="urn:microsoft.com/office/officeart/2005/8/layout/hierarchy1" loCatId="hierarchy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tr-TR"/>
        </a:p>
      </dgm:t>
    </dgm:pt>
    <dgm:pt modelId="{9C49C5DB-467A-4AB5-9443-25A664D0D33D}">
      <dgm:prSet phldrT="[Metin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AKUT KORONER SENDROMLAR</a:t>
          </a:r>
          <a:endParaRPr lang="tr-T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790F0E-EB6A-4B43-8E56-9B238449F2EB}" type="parTrans" cxnId="{81CB7F7E-241F-4C24-80C3-5101B7D90A12}">
      <dgm:prSet/>
      <dgm:spPr/>
      <dgm:t>
        <a:bodyPr/>
        <a:lstStyle/>
        <a:p>
          <a:endParaRPr lang="tr-TR"/>
        </a:p>
      </dgm:t>
    </dgm:pt>
    <dgm:pt modelId="{4C6474F7-CA28-4286-83F6-DA619C1B2804}" type="sibTrans" cxnId="{81CB7F7E-241F-4C24-80C3-5101B7D90A12}">
      <dgm:prSet/>
      <dgm:spPr/>
      <dgm:t>
        <a:bodyPr/>
        <a:lstStyle/>
        <a:p>
          <a:endParaRPr lang="tr-TR"/>
        </a:p>
      </dgm:t>
    </dgm:pt>
    <dgm:pt modelId="{B1DFC1A5-64EC-4753-A0D8-53ABF24B6023}">
      <dgm:prSet phldrT="[Metin]" custT="1"/>
      <dgm:spPr/>
      <dgm:t>
        <a:bodyPr/>
        <a:lstStyle/>
        <a:p>
          <a:r>
            <a:rPr lang="tr-TR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ANSTABİL ANJİNA PEKTORİS</a:t>
          </a:r>
          <a:endParaRPr lang="tr-T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C30553-0D35-4A39-8CC6-E6FB5F6E5B0C}" type="parTrans" cxnId="{6412B6A4-B52B-4DC8-B018-ED261787CCBE}">
      <dgm:prSet/>
      <dgm:spPr/>
      <dgm:t>
        <a:bodyPr/>
        <a:lstStyle/>
        <a:p>
          <a:endParaRPr lang="tr-TR"/>
        </a:p>
      </dgm:t>
    </dgm:pt>
    <dgm:pt modelId="{EA924381-A5E2-44E0-B23A-CFF335C0FBC1}" type="sibTrans" cxnId="{6412B6A4-B52B-4DC8-B018-ED261787CCBE}">
      <dgm:prSet/>
      <dgm:spPr/>
      <dgm:t>
        <a:bodyPr/>
        <a:lstStyle/>
        <a:p>
          <a:endParaRPr lang="tr-TR"/>
        </a:p>
      </dgm:t>
    </dgm:pt>
    <dgm:pt modelId="{575CF9BF-E8CB-469B-9814-D45A8E8ACAB0}">
      <dgm:prSet phldrT="[Metin]" custT="1"/>
      <dgm:spPr/>
      <dgm:t>
        <a:bodyPr/>
        <a:lstStyle/>
        <a:p>
          <a:r>
            <a:rPr lang="tr-TR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AKUT MİYOKARD İNFARKTÜSÜ (AMI)</a:t>
          </a:r>
          <a:endParaRPr lang="tr-T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4D69CB-3922-42E7-BC37-B625787FD5A5}" type="parTrans" cxnId="{794744A8-567E-4BF2-AE22-CF3DC5DA14C4}">
      <dgm:prSet/>
      <dgm:spPr/>
      <dgm:t>
        <a:bodyPr/>
        <a:lstStyle/>
        <a:p>
          <a:endParaRPr lang="tr-TR"/>
        </a:p>
      </dgm:t>
    </dgm:pt>
    <dgm:pt modelId="{699AE306-E2C6-406D-A181-CE3736359C27}" type="sibTrans" cxnId="{794744A8-567E-4BF2-AE22-CF3DC5DA14C4}">
      <dgm:prSet/>
      <dgm:spPr/>
      <dgm:t>
        <a:bodyPr/>
        <a:lstStyle/>
        <a:p>
          <a:endParaRPr lang="tr-TR"/>
        </a:p>
      </dgm:t>
    </dgm:pt>
    <dgm:pt modelId="{3298A5CA-D7F7-4BC0-ADF5-A8C9ED12EF64}" type="pres">
      <dgm:prSet presAssocID="{85CBE458-60C4-420A-9D4C-2124E35E1D5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5F0F3A9D-A029-4E71-A83F-734D86509F42}" type="pres">
      <dgm:prSet presAssocID="{9C49C5DB-467A-4AB5-9443-25A664D0D33D}" presName="hierRoot1" presStyleCnt="0"/>
      <dgm:spPr/>
      <dgm:t>
        <a:bodyPr/>
        <a:lstStyle/>
        <a:p>
          <a:endParaRPr lang="tr-TR"/>
        </a:p>
      </dgm:t>
    </dgm:pt>
    <dgm:pt modelId="{9E056880-9CF6-4FEF-A2C0-32BB99EC1173}" type="pres">
      <dgm:prSet presAssocID="{9C49C5DB-467A-4AB5-9443-25A664D0D33D}" presName="composite" presStyleCnt="0"/>
      <dgm:spPr/>
      <dgm:t>
        <a:bodyPr/>
        <a:lstStyle/>
        <a:p>
          <a:endParaRPr lang="tr-TR"/>
        </a:p>
      </dgm:t>
    </dgm:pt>
    <dgm:pt modelId="{24D5C30D-992A-46AC-AB38-E240A31AD080}" type="pres">
      <dgm:prSet presAssocID="{9C49C5DB-467A-4AB5-9443-25A664D0D33D}" presName="background" presStyleLbl="node0" presStyleIdx="0" presStyleCnt="1"/>
      <dgm:spPr/>
      <dgm:t>
        <a:bodyPr/>
        <a:lstStyle/>
        <a:p>
          <a:endParaRPr lang="tr-TR"/>
        </a:p>
      </dgm:t>
    </dgm:pt>
    <dgm:pt modelId="{AAEFB89D-6622-4CFD-BD8B-1035DEBEF00B}" type="pres">
      <dgm:prSet presAssocID="{9C49C5DB-467A-4AB5-9443-25A664D0D33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7C596EA-493F-444C-A9FA-D492EA41701F}" type="pres">
      <dgm:prSet presAssocID="{9C49C5DB-467A-4AB5-9443-25A664D0D33D}" presName="hierChild2" presStyleCnt="0"/>
      <dgm:spPr/>
      <dgm:t>
        <a:bodyPr/>
        <a:lstStyle/>
        <a:p>
          <a:endParaRPr lang="tr-TR"/>
        </a:p>
      </dgm:t>
    </dgm:pt>
    <dgm:pt modelId="{3EC4D2F9-2290-4CC8-BB31-92E1C14DDCCF}" type="pres">
      <dgm:prSet presAssocID="{F3C30553-0D35-4A39-8CC6-E6FB5F6E5B0C}" presName="Name10" presStyleLbl="parChTrans1D2" presStyleIdx="0" presStyleCnt="2"/>
      <dgm:spPr/>
      <dgm:t>
        <a:bodyPr/>
        <a:lstStyle/>
        <a:p>
          <a:endParaRPr lang="tr-TR"/>
        </a:p>
      </dgm:t>
    </dgm:pt>
    <dgm:pt modelId="{39BFAE84-F016-4830-B434-B064FFBE564D}" type="pres">
      <dgm:prSet presAssocID="{B1DFC1A5-64EC-4753-A0D8-53ABF24B6023}" presName="hierRoot2" presStyleCnt="0"/>
      <dgm:spPr/>
      <dgm:t>
        <a:bodyPr/>
        <a:lstStyle/>
        <a:p>
          <a:endParaRPr lang="tr-TR"/>
        </a:p>
      </dgm:t>
    </dgm:pt>
    <dgm:pt modelId="{FC818EDD-3B8C-4AF4-BF73-07575FC9F342}" type="pres">
      <dgm:prSet presAssocID="{B1DFC1A5-64EC-4753-A0D8-53ABF24B6023}" presName="composite2" presStyleCnt="0"/>
      <dgm:spPr/>
      <dgm:t>
        <a:bodyPr/>
        <a:lstStyle/>
        <a:p>
          <a:endParaRPr lang="tr-TR"/>
        </a:p>
      </dgm:t>
    </dgm:pt>
    <dgm:pt modelId="{DD6DB918-9DCB-4B99-A98E-01F76D4A5953}" type="pres">
      <dgm:prSet presAssocID="{B1DFC1A5-64EC-4753-A0D8-53ABF24B6023}" presName="background2" presStyleLbl="node2" presStyleIdx="0" presStyleCnt="2"/>
      <dgm:spPr/>
      <dgm:t>
        <a:bodyPr/>
        <a:lstStyle/>
        <a:p>
          <a:endParaRPr lang="tr-TR"/>
        </a:p>
      </dgm:t>
    </dgm:pt>
    <dgm:pt modelId="{388D1066-FAE7-4579-82E0-0035FAA1C02B}" type="pres">
      <dgm:prSet presAssocID="{B1DFC1A5-64EC-4753-A0D8-53ABF24B602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A024736-A0D3-4139-B927-48B661FC1236}" type="pres">
      <dgm:prSet presAssocID="{B1DFC1A5-64EC-4753-A0D8-53ABF24B6023}" presName="hierChild3" presStyleCnt="0"/>
      <dgm:spPr/>
      <dgm:t>
        <a:bodyPr/>
        <a:lstStyle/>
        <a:p>
          <a:endParaRPr lang="tr-TR"/>
        </a:p>
      </dgm:t>
    </dgm:pt>
    <dgm:pt modelId="{359CF48A-3A6D-4CE1-8E4A-277C1E02125C}" type="pres">
      <dgm:prSet presAssocID="{2E4D69CB-3922-42E7-BC37-B625787FD5A5}" presName="Name10" presStyleLbl="parChTrans1D2" presStyleIdx="1" presStyleCnt="2"/>
      <dgm:spPr/>
      <dgm:t>
        <a:bodyPr/>
        <a:lstStyle/>
        <a:p>
          <a:endParaRPr lang="tr-TR"/>
        </a:p>
      </dgm:t>
    </dgm:pt>
    <dgm:pt modelId="{69718651-E36E-42A7-B501-F51C09957F1B}" type="pres">
      <dgm:prSet presAssocID="{575CF9BF-E8CB-469B-9814-D45A8E8ACAB0}" presName="hierRoot2" presStyleCnt="0"/>
      <dgm:spPr/>
      <dgm:t>
        <a:bodyPr/>
        <a:lstStyle/>
        <a:p>
          <a:endParaRPr lang="tr-TR"/>
        </a:p>
      </dgm:t>
    </dgm:pt>
    <dgm:pt modelId="{58313B9B-32FE-4F4F-8888-20BED6572B93}" type="pres">
      <dgm:prSet presAssocID="{575CF9BF-E8CB-469B-9814-D45A8E8ACAB0}" presName="composite2" presStyleCnt="0"/>
      <dgm:spPr/>
      <dgm:t>
        <a:bodyPr/>
        <a:lstStyle/>
        <a:p>
          <a:endParaRPr lang="tr-TR"/>
        </a:p>
      </dgm:t>
    </dgm:pt>
    <dgm:pt modelId="{7114B204-5EB3-4AD9-A04C-0279FBA9AA37}" type="pres">
      <dgm:prSet presAssocID="{575CF9BF-E8CB-469B-9814-D45A8E8ACAB0}" presName="background2" presStyleLbl="node2" presStyleIdx="1" presStyleCnt="2"/>
      <dgm:spPr/>
      <dgm:t>
        <a:bodyPr/>
        <a:lstStyle/>
        <a:p>
          <a:endParaRPr lang="tr-TR"/>
        </a:p>
      </dgm:t>
    </dgm:pt>
    <dgm:pt modelId="{11879786-231E-40AA-9629-693417FDFB72}" type="pres">
      <dgm:prSet presAssocID="{575CF9BF-E8CB-469B-9814-D45A8E8ACAB0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1238A1F-02C8-4222-A320-E9DB1FCD521A}" type="pres">
      <dgm:prSet presAssocID="{575CF9BF-E8CB-469B-9814-D45A8E8ACAB0}" presName="hierChild3" presStyleCnt="0"/>
      <dgm:spPr/>
      <dgm:t>
        <a:bodyPr/>
        <a:lstStyle/>
        <a:p>
          <a:endParaRPr lang="tr-TR"/>
        </a:p>
      </dgm:t>
    </dgm:pt>
  </dgm:ptLst>
  <dgm:cxnLst>
    <dgm:cxn modelId="{794744A8-567E-4BF2-AE22-CF3DC5DA14C4}" srcId="{9C49C5DB-467A-4AB5-9443-25A664D0D33D}" destId="{575CF9BF-E8CB-469B-9814-D45A8E8ACAB0}" srcOrd="1" destOrd="0" parTransId="{2E4D69CB-3922-42E7-BC37-B625787FD5A5}" sibTransId="{699AE306-E2C6-406D-A181-CE3736359C27}"/>
    <dgm:cxn modelId="{D62B7F39-C3B5-40CC-843F-1B9DFFFB569B}" type="presOf" srcId="{575CF9BF-E8CB-469B-9814-D45A8E8ACAB0}" destId="{11879786-231E-40AA-9629-693417FDFB72}" srcOrd="0" destOrd="0" presId="urn:microsoft.com/office/officeart/2005/8/layout/hierarchy1"/>
    <dgm:cxn modelId="{6412B6A4-B52B-4DC8-B018-ED261787CCBE}" srcId="{9C49C5DB-467A-4AB5-9443-25A664D0D33D}" destId="{B1DFC1A5-64EC-4753-A0D8-53ABF24B6023}" srcOrd="0" destOrd="0" parTransId="{F3C30553-0D35-4A39-8CC6-E6FB5F6E5B0C}" sibTransId="{EA924381-A5E2-44E0-B23A-CFF335C0FBC1}"/>
    <dgm:cxn modelId="{8EA129ED-663B-434C-AF81-37F2500ACF03}" type="presOf" srcId="{85CBE458-60C4-420A-9D4C-2124E35E1D5C}" destId="{3298A5CA-D7F7-4BC0-ADF5-A8C9ED12EF64}" srcOrd="0" destOrd="0" presId="urn:microsoft.com/office/officeart/2005/8/layout/hierarchy1"/>
    <dgm:cxn modelId="{9A42594C-8D53-49BC-B0AF-076EA56C2F09}" type="presOf" srcId="{B1DFC1A5-64EC-4753-A0D8-53ABF24B6023}" destId="{388D1066-FAE7-4579-82E0-0035FAA1C02B}" srcOrd="0" destOrd="0" presId="urn:microsoft.com/office/officeart/2005/8/layout/hierarchy1"/>
    <dgm:cxn modelId="{3C457CCF-D788-4CC5-BAE0-586523D617A4}" type="presOf" srcId="{2E4D69CB-3922-42E7-BC37-B625787FD5A5}" destId="{359CF48A-3A6D-4CE1-8E4A-277C1E02125C}" srcOrd="0" destOrd="0" presId="urn:microsoft.com/office/officeart/2005/8/layout/hierarchy1"/>
    <dgm:cxn modelId="{59DF1112-612E-48B3-8254-3FD971AB69A2}" type="presOf" srcId="{9C49C5DB-467A-4AB5-9443-25A664D0D33D}" destId="{AAEFB89D-6622-4CFD-BD8B-1035DEBEF00B}" srcOrd="0" destOrd="0" presId="urn:microsoft.com/office/officeart/2005/8/layout/hierarchy1"/>
    <dgm:cxn modelId="{E84778CF-336C-4487-875F-A8E684435709}" type="presOf" srcId="{F3C30553-0D35-4A39-8CC6-E6FB5F6E5B0C}" destId="{3EC4D2F9-2290-4CC8-BB31-92E1C14DDCCF}" srcOrd="0" destOrd="0" presId="urn:microsoft.com/office/officeart/2005/8/layout/hierarchy1"/>
    <dgm:cxn modelId="{81CB7F7E-241F-4C24-80C3-5101B7D90A12}" srcId="{85CBE458-60C4-420A-9D4C-2124E35E1D5C}" destId="{9C49C5DB-467A-4AB5-9443-25A664D0D33D}" srcOrd="0" destOrd="0" parTransId="{4B790F0E-EB6A-4B43-8E56-9B238449F2EB}" sibTransId="{4C6474F7-CA28-4286-83F6-DA619C1B2804}"/>
    <dgm:cxn modelId="{01814563-F2E0-43F6-A668-F81D829C725F}" type="presParOf" srcId="{3298A5CA-D7F7-4BC0-ADF5-A8C9ED12EF64}" destId="{5F0F3A9D-A029-4E71-A83F-734D86509F42}" srcOrd="0" destOrd="0" presId="urn:microsoft.com/office/officeart/2005/8/layout/hierarchy1"/>
    <dgm:cxn modelId="{10F411A8-D480-41C6-9099-06A4EF11A0E2}" type="presParOf" srcId="{5F0F3A9D-A029-4E71-A83F-734D86509F42}" destId="{9E056880-9CF6-4FEF-A2C0-32BB99EC1173}" srcOrd="0" destOrd="0" presId="urn:microsoft.com/office/officeart/2005/8/layout/hierarchy1"/>
    <dgm:cxn modelId="{7AC222CF-44B8-4891-97EA-5C1FAC6526DC}" type="presParOf" srcId="{9E056880-9CF6-4FEF-A2C0-32BB99EC1173}" destId="{24D5C30D-992A-46AC-AB38-E240A31AD080}" srcOrd="0" destOrd="0" presId="urn:microsoft.com/office/officeart/2005/8/layout/hierarchy1"/>
    <dgm:cxn modelId="{6D001D69-F1A7-4924-A1D2-7D8D2D1BF194}" type="presParOf" srcId="{9E056880-9CF6-4FEF-A2C0-32BB99EC1173}" destId="{AAEFB89D-6622-4CFD-BD8B-1035DEBEF00B}" srcOrd="1" destOrd="0" presId="urn:microsoft.com/office/officeart/2005/8/layout/hierarchy1"/>
    <dgm:cxn modelId="{473F423B-A09C-4623-8C8C-C77989AF2E22}" type="presParOf" srcId="{5F0F3A9D-A029-4E71-A83F-734D86509F42}" destId="{97C596EA-493F-444C-A9FA-D492EA41701F}" srcOrd="1" destOrd="0" presId="urn:microsoft.com/office/officeart/2005/8/layout/hierarchy1"/>
    <dgm:cxn modelId="{13E19056-466E-4B25-B45B-DD9E47A5FB30}" type="presParOf" srcId="{97C596EA-493F-444C-A9FA-D492EA41701F}" destId="{3EC4D2F9-2290-4CC8-BB31-92E1C14DDCCF}" srcOrd="0" destOrd="0" presId="urn:microsoft.com/office/officeart/2005/8/layout/hierarchy1"/>
    <dgm:cxn modelId="{4DF7B38E-0AA5-4E90-B045-9807CBFEFB46}" type="presParOf" srcId="{97C596EA-493F-444C-A9FA-D492EA41701F}" destId="{39BFAE84-F016-4830-B434-B064FFBE564D}" srcOrd="1" destOrd="0" presId="urn:microsoft.com/office/officeart/2005/8/layout/hierarchy1"/>
    <dgm:cxn modelId="{31309B41-E3AF-43DB-81F5-0BC010280D51}" type="presParOf" srcId="{39BFAE84-F016-4830-B434-B064FFBE564D}" destId="{FC818EDD-3B8C-4AF4-BF73-07575FC9F342}" srcOrd="0" destOrd="0" presId="urn:microsoft.com/office/officeart/2005/8/layout/hierarchy1"/>
    <dgm:cxn modelId="{29EC1F10-F5CF-48E1-8EA5-1CBF11EF6A0C}" type="presParOf" srcId="{FC818EDD-3B8C-4AF4-BF73-07575FC9F342}" destId="{DD6DB918-9DCB-4B99-A98E-01F76D4A5953}" srcOrd="0" destOrd="0" presId="urn:microsoft.com/office/officeart/2005/8/layout/hierarchy1"/>
    <dgm:cxn modelId="{B9926BC3-3861-43CC-BDFF-995BC32273FC}" type="presParOf" srcId="{FC818EDD-3B8C-4AF4-BF73-07575FC9F342}" destId="{388D1066-FAE7-4579-82E0-0035FAA1C02B}" srcOrd="1" destOrd="0" presId="urn:microsoft.com/office/officeart/2005/8/layout/hierarchy1"/>
    <dgm:cxn modelId="{4FEC3A9B-7F82-4D29-AA9A-CDB3CF12F23F}" type="presParOf" srcId="{39BFAE84-F016-4830-B434-B064FFBE564D}" destId="{8A024736-A0D3-4139-B927-48B661FC1236}" srcOrd="1" destOrd="0" presId="urn:microsoft.com/office/officeart/2005/8/layout/hierarchy1"/>
    <dgm:cxn modelId="{D673C134-9071-4AF0-B1E5-7A2448071C7D}" type="presParOf" srcId="{97C596EA-493F-444C-A9FA-D492EA41701F}" destId="{359CF48A-3A6D-4CE1-8E4A-277C1E02125C}" srcOrd="2" destOrd="0" presId="urn:microsoft.com/office/officeart/2005/8/layout/hierarchy1"/>
    <dgm:cxn modelId="{0761358D-CA17-4EB1-9F51-8320D79E5569}" type="presParOf" srcId="{97C596EA-493F-444C-A9FA-D492EA41701F}" destId="{69718651-E36E-42A7-B501-F51C09957F1B}" srcOrd="3" destOrd="0" presId="urn:microsoft.com/office/officeart/2005/8/layout/hierarchy1"/>
    <dgm:cxn modelId="{6F9A1C85-CA0C-4F68-944C-E01FFFB3E282}" type="presParOf" srcId="{69718651-E36E-42A7-B501-F51C09957F1B}" destId="{58313B9B-32FE-4F4F-8888-20BED6572B93}" srcOrd="0" destOrd="0" presId="urn:microsoft.com/office/officeart/2005/8/layout/hierarchy1"/>
    <dgm:cxn modelId="{9036C4BF-9B05-4561-B8F2-2485E97A0CE5}" type="presParOf" srcId="{58313B9B-32FE-4F4F-8888-20BED6572B93}" destId="{7114B204-5EB3-4AD9-A04C-0279FBA9AA37}" srcOrd="0" destOrd="0" presId="urn:microsoft.com/office/officeart/2005/8/layout/hierarchy1"/>
    <dgm:cxn modelId="{663FA0C1-B8A3-4157-A13B-9930AE9FDF2B}" type="presParOf" srcId="{58313B9B-32FE-4F4F-8888-20BED6572B93}" destId="{11879786-231E-40AA-9629-693417FDFB72}" srcOrd="1" destOrd="0" presId="urn:microsoft.com/office/officeart/2005/8/layout/hierarchy1"/>
    <dgm:cxn modelId="{15F26343-DDEE-42D4-AC0A-7490099720A1}" type="presParOf" srcId="{69718651-E36E-42A7-B501-F51C09957F1B}" destId="{11238A1F-02C8-4222-A320-E9DB1FCD521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9CF48A-3A6D-4CE1-8E4A-277C1E02125C}">
      <dsp:nvSpPr>
        <dsp:cNvPr id="0" name=""/>
        <dsp:cNvSpPr/>
      </dsp:nvSpPr>
      <dsp:spPr>
        <a:xfrm>
          <a:off x="3848230" y="2151051"/>
          <a:ext cx="2068182" cy="9842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0749"/>
              </a:lnTo>
              <a:lnTo>
                <a:pt x="2068182" y="670749"/>
              </a:lnTo>
              <a:lnTo>
                <a:pt x="2068182" y="98426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4D2F9-2290-4CC8-BB31-92E1C14DDCCF}">
      <dsp:nvSpPr>
        <dsp:cNvPr id="0" name=""/>
        <dsp:cNvSpPr/>
      </dsp:nvSpPr>
      <dsp:spPr>
        <a:xfrm>
          <a:off x="1780047" y="2151051"/>
          <a:ext cx="2068182" cy="984266"/>
        </a:xfrm>
        <a:custGeom>
          <a:avLst/>
          <a:gdLst/>
          <a:ahLst/>
          <a:cxnLst/>
          <a:rect l="0" t="0" r="0" b="0"/>
          <a:pathLst>
            <a:path>
              <a:moveTo>
                <a:pt x="2068182" y="0"/>
              </a:moveTo>
              <a:lnTo>
                <a:pt x="2068182" y="670749"/>
              </a:lnTo>
              <a:lnTo>
                <a:pt x="0" y="670749"/>
              </a:lnTo>
              <a:lnTo>
                <a:pt x="0" y="98426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5C30D-992A-46AC-AB38-E240A31AD080}">
      <dsp:nvSpPr>
        <dsp:cNvPr id="0" name=""/>
        <dsp:cNvSpPr/>
      </dsp:nvSpPr>
      <dsp:spPr>
        <a:xfrm>
          <a:off x="2156081" y="2022"/>
          <a:ext cx="3384298" cy="2149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AEFB89D-6622-4CFD-BD8B-1035DEBEF00B}">
      <dsp:nvSpPr>
        <dsp:cNvPr id="0" name=""/>
        <dsp:cNvSpPr/>
      </dsp:nvSpPr>
      <dsp:spPr>
        <a:xfrm>
          <a:off x="2532114" y="359253"/>
          <a:ext cx="3384298" cy="214902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AKUT KORONER SENDROMLAR</a:t>
          </a:r>
          <a:endParaRPr lang="tr-T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95057" y="422196"/>
        <a:ext cx="3258412" cy="2023143"/>
      </dsp:txXfrm>
    </dsp:sp>
    <dsp:sp modelId="{DD6DB918-9DCB-4B99-A98E-01F76D4A5953}">
      <dsp:nvSpPr>
        <dsp:cNvPr id="0" name=""/>
        <dsp:cNvSpPr/>
      </dsp:nvSpPr>
      <dsp:spPr>
        <a:xfrm>
          <a:off x="87898" y="3135318"/>
          <a:ext cx="3384298" cy="2149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88D1066-FAE7-4579-82E0-0035FAA1C02B}">
      <dsp:nvSpPr>
        <dsp:cNvPr id="0" name=""/>
        <dsp:cNvSpPr/>
      </dsp:nvSpPr>
      <dsp:spPr>
        <a:xfrm>
          <a:off x="463931" y="3492550"/>
          <a:ext cx="3384298" cy="2149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ANSTABİL ANJİNA PEKTORİS</a:t>
          </a:r>
          <a:endParaRPr lang="tr-T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6874" y="3555493"/>
        <a:ext cx="3258412" cy="2023143"/>
      </dsp:txXfrm>
    </dsp:sp>
    <dsp:sp modelId="{7114B204-5EB3-4AD9-A04C-0279FBA9AA37}">
      <dsp:nvSpPr>
        <dsp:cNvPr id="0" name=""/>
        <dsp:cNvSpPr/>
      </dsp:nvSpPr>
      <dsp:spPr>
        <a:xfrm>
          <a:off x="4224263" y="3135318"/>
          <a:ext cx="3384298" cy="2149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879786-231E-40AA-9629-693417FDFB72}">
      <dsp:nvSpPr>
        <dsp:cNvPr id="0" name=""/>
        <dsp:cNvSpPr/>
      </dsp:nvSpPr>
      <dsp:spPr>
        <a:xfrm>
          <a:off x="4600296" y="3492550"/>
          <a:ext cx="3384298" cy="2149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AKUT MİYOKARD İNFARKTÜSÜ (AMI)</a:t>
          </a:r>
          <a:endParaRPr lang="tr-T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63239" y="3555493"/>
        <a:ext cx="3258412" cy="2023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EF20F-F078-4672-81BA-AE1E8A68D099}" type="datetimeFigureOut">
              <a:rPr lang="tr-TR" smtClean="0"/>
              <a:pPr/>
              <a:t>19.05.2017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03845-8934-42CF-802E-1BDC7B4F77B9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19A9A-078F-48DD-B258-1322FC963263}" type="datetimeFigureOut">
              <a:rPr lang="tr-TR" smtClean="0"/>
              <a:pPr/>
              <a:t>19.05.2017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186CA-BBDA-435A-B121-BD96466DB262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186CA-BBDA-435A-B121-BD96466DB262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186CA-BBDA-435A-B121-BD96466DB262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186CA-BBDA-435A-B121-BD96466DB262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186CA-BBDA-435A-B121-BD96466DB262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186CA-BBDA-435A-B121-BD96466DB262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186CA-BBDA-435A-B121-BD96466DB262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186CA-BBDA-435A-B121-BD96466DB262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186CA-BBDA-435A-B121-BD96466DB262}" type="slidenum">
              <a:rPr lang="tr-TR" smtClean="0"/>
              <a:pPr/>
              <a:t>21</a:t>
            </a:fld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NOT: </a:t>
            </a:r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Bununla birlikte AMI hastalarının %40’ında </a:t>
            </a:r>
            <a:r>
              <a:rPr lang="tr-TR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atipik</a:t>
            </a:r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bulgular ortaya çıkar. Bu hastalarda göğüs ağrısı, nefes darlığı ve terleme yerine üst sindirim sistemi belirtileri, </a:t>
            </a:r>
            <a:r>
              <a:rPr lang="tr-TR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epigastrium</a:t>
            </a:r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bölgede ağrı, aşırı halsizlik ve </a:t>
            </a:r>
            <a:r>
              <a:rPr lang="tr-TR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senkop</a:t>
            </a:r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gibi </a:t>
            </a:r>
            <a:r>
              <a:rPr lang="tr-TR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atipik</a:t>
            </a:r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bulgular görülebilir. Buna </a:t>
            </a:r>
            <a:r>
              <a:rPr lang="tr-TR" sz="1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SESSİZ AMI </a:t>
            </a:r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denir. Özellikle gençlerde, 85 yaş üstü yaşlılarda, kadınlarda ve diyabetlilerde </a:t>
            </a:r>
            <a:r>
              <a:rPr lang="tr-TR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atipik</a:t>
            </a:r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bulgularla daha sık karşılaşılır. </a:t>
            </a:r>
            <a:r>
              <a:rPr lang="tr-TR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Paramedik</a:t>
            </a:r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 durumlarda uyanık olmalıdır. </a:t>
            </a:r>
            <a:r>
              <a:rPr lang="tr-TR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</a:t>
            </a:r>
            <a:r>
              <a:rPr lang="tr-T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olabilir mi? Şüphesi akıllara gelmelidir. 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186CA-BBDA-435A-B121-BD96466DB262}" type="slidenum">
              <a:rPr lang="tr-TR" smtClean="0"/>
              <a:pPr/>
              <a:t>22</a:t>
            </a:fld>
            <a:endParaRPr 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186CA-BBDA-435A-B121-BD96466DB262}" type="slidenum">
              <a:rPr lang="tr-TR" smtClean="0"/>
              <a:pPr/>
              <a:t>23</a:t>
            </a:fld>
            <a:endParaRPr 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186CA-BBDA-435A-B121-BD96466DB262}" type="slidenum">
              <a:rPr lang="tr-TR" smtClean="0"/>
              <a:pPr/>
              <a:t>33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186CA-BBDA-435A-B121-BD96466DB262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186CA-BBDA-435A-B121-BD96466DB262}" type="slidenum">
              <a:rPr lang="tr-TR" smtClean="0"/>
              <a:pPr/>
              <a:t>46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186CA-BBDA-435A-B121-BD96466DB262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186CA-BBDA-435A-B121-BD96466DB262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altLang="tr-TR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186CA-BBDA-435A-B121-BD96466DB262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186CA-BBDA-435A-B121-BD96466DB262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186CA-BBDA-435A-B121-BD96466DB262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186CA-BBDA-435A-B121-BD96466DB262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186CA-BBDA-435A-B121-BD96466DB262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FE1D-A55E-467C-BE06-AB23191C7ABC}" type="datetimeFigureOut">
              <a:rPr lang="tr-TR" smtClean="0"/>
              <a:pPr/>
              <a:t>19.05.2017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C92A-7C9B-4659-9DB5-7AECF7E28F4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FE1D-A55E-467C-BE06-AB23191C7ABC}" type="datetimeFigureOut">
              <a:rPr lang="tr-TR" smtClean="0"/>
              <a:pPr/>
              <a:t>19.05.2017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C92A-7C9B-4659-9DB5-7AECF7E28F4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FE1D-A55E-467C-BE06-AB23191C7ABC}" type="datetimeFigureOut">
              <a:rPr lang="tr-TR" smtClean="0"/>
              <a:pPr/>
              <a:t>19.05.2017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C92A-7C9B-4659-9DB5-7AECF7E28F4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FE1D-A55E-467C-BE06-AB23191C7ABC}" type="datetimeFigureOut">
              <a:rPr lang="tr-TR" smtClean="0"/>
              <a:pPr/>
              <a:t>19.05.2017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C92A-7C9B-4659-9DB5-7AECF7E28F4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FE1D-A55E-467C-BE06-AB23191C7ABC}" type="datetimeFigureOut">
              <a:rPr lang="tr-TR" smtClean="0"/>
              <a:pPr/>
              <a:t>19.05.2017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C92A-7C9B-4659-9DB5-7AECF7E28F4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FE1D-A55E-467C-BE06-AB23191C7ABC}" type="datetimeFigureOut">
              <a:rPr lang="tr-TR" smtClean="0"/>
              <a:pPr/>
              <a:t>19.05.2017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C92A-7C9B-4659-9DB5-7AECF7E28F4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FE1D-A55E-467C-BE06-AB23191C7ABC}" type="datetimeFigureOut">
              <a:rPr lang="tr-TR" smtClean="0"/>
              <a:pPr/>
              <a:t>19.05.2017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C92A-7C9B-4659-9DB5-7AECF7E28F4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FE1D-A55E-467C-BE06-AB23191C7ABC}" type="datetimeFigureOut">
              <a:rPr lang="tr-TR" smtClean="0"/>
              <a:pPr/>
              <a:t>19.05.2017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C92A-7C9B-4659-9DB5-7AECF7E28F4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FE1D-A55E-467C-BE06-AB23191C7ABC}" type="datetimeFigureOut">
              <a:rPr lang="tr-TR" smtClean="0"/>
              <a:pPr/>
              <a:t>19.05.2017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C92A-7C9B-4659-9DB5-7AECF7E28F4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FE1D-A55E-467C-BE06-AB23191C7ABC}" type="datetimeFigureOut">
              <a:rPr lang="tr-TR" smtClean="0"/>
              <a:pPr/>
              <a:t>19.05.2017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C92A-7C9B-4659-9DB5-7AECF7E28F4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FE1D-A55E-467C-BE06-AB23191C7ABC}" type="datetimeFigureOut">
              <a:rPr lang="tr-TR" smtClean="0"/>
              <a:pPr/>
              <a:t>19.05.2017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C92A-7C9B-4659-9DB5-7AECF7E28F4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1FE1D-A55E-467C-BE06-AB23191C7ABC}" type="datetimeFigureOut">
              <a:rPr lang="tr-TR" smtClean="0"/>
              <a:pPr/>
              <a:t>19.05.2017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3C92A-7C9B-4659-9DB5-7AECF7E28F4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786874" cy="1714512"/>
          </a:xfrm>
        </p:spPr>
        <p:txBody>
          <a:bodyPr>
            <a:noAutofit/>
          </a:bodyPr>
          <a:lstStyle/>
          <a:p>
            <a:r>
              <a:rPr lang="tr-T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Akut Koroner Sendromları ve</a:t>
            </a:r>
            <a:br>
              <a:rPr lang="tr-T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Hastane Öncesi Yaklaşım</a:t>
            </a:r>
            <a:endParaRPr lang="tr-TR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214282" y="2714620"/>
            <a:ext cx="8643998" cy="3929090"/>
          </a:xfrm>
        </p:spPr>
        <p:txBody>
          <a:bodyPr>
            <a:normAutofit lnSpcReduction="10000"/>
          </a:bodyPr>
          <a:lstStyle/>
          <a:p>
            <a:pPr algn="r"/>
            <a:endParaRPr lang="tr-TR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tr-TR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tr-TR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tr-TR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tr-TR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sz="36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36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Prm</a:t>
            </a:r>
            <a:r>
              <a:rPr lang="tr-TR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İslam Çağrı ÇEVİK</a:t>
            </a:r>
          </a:p>
        </p:txBody>
      </p:sp>
      <p:pic>
        <p:nvPicPr>
          <p:cNvPr id="2051" name="Picture 3" descr="C:\Users\obi\Desktop\paramedic-1136916__34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000240"/>
            <a:ext cx="4000528" cy="3643338"/>
          </a:xfrm>
          <a:prstGeom prst="rect">
            <a:avLst/>
          </a:prstGeom>
          <a:noFill/>
        </p:spPr>
      </p:pic>
      <p:pic>
        <p:nvPicPr>
          <p:cNvPr id="2052" name="Picture 4" descr="C:\Users\obi\Desktop\10f22b62a4ca6af5b282a6ed62c95f3c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928802"/>
            <a:ext cx="3000396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/>
          <a:lstStyle/>
          <a:p>
            <a:r>
              <a:rPr lang="tr-T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AKUT MYOKARD İNFARKTÜSÜ</a:t>
            </a:r>
            <a:endParaRPr lang="tr-TR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İnfarktüsün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nedeni kısaca kolesterolle ve lipit ile dolu plak tarzında lezyonların damarı tam tıkamasıdır. </a:t>
            </a:r>
          </a:p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Tıkanma sonucu kan akımı tamamen kesilirse ölüme yol açabilen </a:t>
            </a:r>
            <a:r>
              <a:rPr lang="tr-T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infarktüs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ortaya çıkabilmektedir. </a:t>
            </a:r>
          </a:p>
        </p:txBody>
      </p:sp>
      <p:pic>
        <p:nvPicPr>
          <p:cNvPr id="4" name="Picture 2" descr="C:\Users\obipc\Desktop\kalpkrizi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786190"/>
            <a:ext cx="4929222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 tıkanma ile birlikte hücreler oksijensiz kalmaya başlar. Oksijensiz kalan hücrelerde 2-4 saat sonra nekroz gelişmeye başlar. </a:t>
            </a: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Hastane Öncesi Acil Bakımda amaç geri dönüşümsüz olan bu 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nekroz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başlayıncaya kadar, komplikasyonları ve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mortaliteyi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azaltmaya yönelik tedavinin başlanmasıdır.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714356"/>
            <a:ext cx="8286808" cy="5411807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 tanısı koymak için, hastadaki klinik bulguların doğru takibi, doğru alınmış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anamnez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 kardiyak enzimlerdeki değişikliklerle birlikte doğru yorumlanmış bir EKG oldukça önemlidir.</a:t>
            </a:r>
          </a:p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Hastane Öncesi Acil Bakımda,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laboratuvar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testleri yapmak mümkün değildir. ( CK-MB,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Miyoglobin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Troponin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</a:t>
            </a:r>
          </a:p>
          <a:p>
            <a:endParaRPr lang="tr-T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obi\Desktop\indi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000504"/>
            <a:ext cx="8072494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143668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 nedenle, hastanın kliniği ve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anamnezi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ile birlikte EKG ön plana çıkmaktadır.</a:t>
            </a:r>
          </a:p>
          <a:p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AMI’yın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önemli EKG bulgusu ST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segment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ELEVASYONUDUR. Bununla birlikte tipik ST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elevasyonu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bulgusu dışında da EKG değişiklikleri olabilir.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obipc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571876"/>
            <a:ext cx="3714776" cy="2928958"/>
          </a:xfrm>
          <a:prstGeom prst="rect">
            <a:avLst/>
          </a:prstGeom>
          <a:noFill/>
        </p:spPr>
      </p:pic>
      <p:pic>
        <p:nvPicPr>
          <p:cNvPr id="4098" name="Picture 2" descr="C:\Users\obi\Desktop\Şekil-8.Akut miyokard iskemisinde tipik ST elevasyonu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876"/>
            <a:ext cx="4095744" cy="276225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ulut Belirtme Çizgisi"/>
          <p:cNvSpPr/>
          <p:nvPr/>
        </p:nvSpPr>
        <p:spPr>
          <a:xfrm>
            <a:off x="0" y="0"/>
            <a:ext cx="9144000" cy="5929330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NOT: </a:t>
            </a:r>
            <a:r>
              <a:rPr lang="tr-TR" sz="2400" dirty="0" smtClean="0">
                <a:solidFill>
                  <a:schemeClr val="tx1"/>
                </a:solidFill>
              </a:rPr>
              <a:t>Unutulmamalıdır ki her göğüs ağrısı AMI değildir. Altta yatan kardiyak sebeplerde araştırılmalıdır. </a:t>
            </a:r>
          </a:p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AMI dünya genelinde en sık ölümcül hastalıktır. Bu nedenle aksi ispatlanmadığı sürece hastane öncesi acil bakımda, her göğüs ağrısında AKS şüphesi gözden kaçırılmamalıdır. </a:t>
            </a:r>
            <a:r>
              <a:rPr lang="tr-T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Bizler Hastane Öncesi Acil Bakımda, hastanın kliniğine paralel doğru yorumlanmış EKG, </a:t>
            </a:r>
            <a:r>
              <a:rPr lang="tr-TR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AMI’li</a:t>
            </a:r>
            <a:r>
              <a:rPr lang="tr-T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hastalarda paha biçilemez değerdedir...</a:t>
            </a:r>
            <a:endParaRPr lang="tr-T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 İÇİN RİSK FAKTÖRLERİ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r>
              <a:rPr lang="tr-T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Kalp Krizinin Değiştirilemeyen Risk Faktörleri; </a:t>
            </a:r>
            <a:r>
              <a:rPr lang="tr-TR" sz="2800" dirty="0" smtClean="0"/>
              <a:t>Kalıtım, Cinsiyet, Irk ve İleri yaştır.</a:t>
            </a:r>
          </a:p>
          <a:p>
            <a:r>
              <a:rPr lang="tr-T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Kalp Krizinin Değiştirilebilen Risk Faktörleri; </a:t>
            </a:r>
            <a:r>
              <a:rPr lang="tr-TR" sz="2800" dirty="0" smtClean="0"/>
              <a:t>Sigara, Yüksek kolesterol, Hipertansiyon, Fiziksel Hareketsizliktir.</a:t>
            </a:r>
          </a:p>
          <a:p>
            <a:r>
              <a:rPr lang="tr-T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Diğer Faktörler: </a:t>
            </a:r>
            <a:r>
              <a:rPr lang="tr-TR" sz="2800" dirty="0" smtClean="0"/>
              <a:t>Diyabet, Şişmanlık ve Stres.</a:t>
            </a:r>
            <a:endParaRPr lang="tr-TR" sz="2800" dirty="0"/>
          </a:p>
        </p:txBody>
      </p:sp>
      <p:pic>
        <p:nvPicPr>
          <p:cNvPr id="1026" name="Picture 2" descr="C:\Users\obipc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929066"/>
            <a:ext cx="5286412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18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İYİ BİR ANAMNEZ !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71546"/>
            <a:ext cx="8329642" cy="5054617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S- Semptom ve bulgular; </a:t>
            </a:r>
            <a:r>
              <a:rPr lang="tr-TR" dirty="0" smtClean="0"/>
              <a:t>Göğüs ağrısı, solunum sıkıntısı vs.</a:t>
            </a: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 Alerji ve Alışkanlıklar; </a:t>
            </a:r>
            <a:r>
              <a:rPr lang="tr-TR" dirty="0" smtClean="0"/>
              <a:t>Alkol kullanımı, sigara kullanımı vs.</a:t>
            </a: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M- Kullandığı İlaçlar; </a:t>
            </a:r>
            <a:r>
              <a:rPr lang="tr-TR" dirty="0" err="1" smtClean="0"/>
              <a:t>Antihipertansifler</a:t>
            </a:r>
            <a:r>
              <a:rPr lang="tr-TR" dirty="0" smtClean="0"/>
              <a:t>, nitratlar, </a:t>
            </a:r>
            <a:r>
              <a:rPr lang="tr-TR" dirty="0" err="1" smtClean="0"/>
              <a:t>Coraspin</a:t>
            </a:r>
            <a:r>
              <a:rPr lang="tr-TR" dirty="0" smtClean="0"/>
              <a:t> vs.</a:t>
            </a: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P- Geçmiş Tıbbi Hikayesi; </a:t>
            </a:r>
            <a:r>
              <a:rPr lang="tr-TR" dirty="0" smtClean="0"/>
              <a:t>Hipertansiyon, Daha önce geçirmiş olduğu Kalp Krizi vs.</a:t>
            </a: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L- En Son Yediği; </a:t>
            </a:r>
            <a:r>
              <a:rPr lang="tr-TR" dirty="0" smtClean="0"/>
              <a:t>Yoğun bir akşam yemeği vs.</a:t>
            </a: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 Olaya Götüren Sonuçlar; </a:t>
            </a:r>
            <a:r>
              <a:rPr lang="tr-TR" dirty="0" smtClean="0"/>
              <a:t>Dayanılmaz göğüs ağrısı, </a:t>
            </a:r>
            <a:r>
              <a:rPr lang="tr-TR" dirty="0" err="1" smtClean="0"/>
              <a:t>senkop</a:t>
            </a:r>
            <a:r>
              <a:rPr lang="tr-TR" dirty="0" smtClean="0"/>
              <a:t> atağı vs.</a:t>
            </a:r>
            <a:endParaRPr lang="tr-TR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57916"/>
          </a:xfrm>
        </p:spPr>
        <p:txBody>
          <a:bodyPr>
            <a:normAutofit fontScale="85000" lnSpcReduction="10000"/>
          </a:bodyPr>
          <a:lstStyle/>
          <a:p>
            <a:r>
              <a:rPr lang="tr-TR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O- Başlangıcı; </a:t>
            </a:r>
            <a:r>
              <a:rPr lang="tr-TR" dirty="0" smtClean="0"/>
              <a:t>Ne zaman Başladı; 10 dakika, 2 saat, 1 gün önce vs.</a:t>
            </a:r>
          </a:p>
          <a:p>
            <a:r>
              <a:rPr lang="tr-TR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P- Provoke eden durumlar; </a:t>
            </a:r>
            <a:r>
              <a:rPr lang="tr-TR" dirty="0" smtClean="0"/>
              <a:t>Hastanın pozisyonu ağrıyı etkiliyor mu? Ağrı başladığında hasta ne yapıyordu? vs.</a:t>
            </a:r>
          </a:p>
          <a:p>
            <a:r>
              <a:rPr lang="tr-TR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Q- Nitelik; </a:t>
            </a:r>
            <a:r>
              <a:rPr lang="tr-TR" dirty="0" smtClean="0"/>
              <a:t>Batıcı, yanıcı, sıkıştırıcı, kramp tarzında vs.</a:t>
            </a:r>
          </a:p>
          <a:p>
            <a:r>
              <a:rPr lang="tr-TR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R- Bölgesi; </a:t>
            </a:r>
            <a:r>
              <a:rPr lang="tr-TR" dirty="0" smtClean="0"/>
              <a:t>Ağrı nereye yayılıyor? Çeneye, omuza vs.</a:t>
            </a:r>
          </a:p>
          <a:p>
            <a:r>
              <a:rPr lang="tr-TR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S- Şiddeti; </a:t>
            </a:r>
            <a:r>
              <a:rPr lang="tr-TR" dirty="0" smtClean="0"/>
              <a:t>1 ile 10 arası bir ölçek. Hasta kaç puan veriyor?</a:t>
            </a:r>
          </a:p>
          <a:p>
            <a:r>
              <a:rPr lang="tr-TR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T- Zamanla ilişkisi; </a:t>
            </a:r>
            <a:r>
              <a:rPr lang="tr-TR" dirty="0" smtClean="0"/>
              <a:t>Ne zamandır sürüyor, 20 dakikadır sürekli artan, ara ara kesilip, şiddetlenen vs.</a:t>
            </a:r>
            <a:endParaRPr lang="tr-TR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 HASTADA KLİNİK ÖZELLİKLER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85000" lnSpcReduction="10000"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Hastane öncesi acil bakımda hastanın zamanında tanılanması hayat kurtarıcıdır. </a:t>
            </a:r>
          </a:p>
          <a:p>
            <a:r>
              <a:rPr lang="tr-TR" sz="3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GÖĞÜS AĞRISI</a:t>
            </a:r>
            <a:r>
              <a:rPr lang="tr-TR" sz="39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r-TR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öğüste yanma, baskı hissi, şiddetli ağrı olarak tarif eder.</a:t>
            </a: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Ağrı 20 dakikanın üzerinde sürer.</a:t>
            </a: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Ağrı efor ilişikli değildir, yenilen ağır yemekler, stres provoke edebilir.</a:t>
            </a: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Ağrı, yaygın ve bazen yanma şeklinde, bazen de göğüs kafesi üzerinde basınç yaratıcı ve sıkıştırıcı olabilir.</a:t>
            </a: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Ağrı genellikle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sternum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bölgesinde (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retrosternal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veya sol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prekordiyal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bölgededir.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71472" y="1071546"/>
            <a:ext cx="8001056" cy="5286412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Ağrı; en sık boyun, alt çene, sol omuz, sol kol iç yüzüne, sol el 3.4.5. parmak uçlarına yayılır.</a:t>
            </a:r>
          </a:p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Hasta ağrısını genellikle dayanılmaz olarak tanımlar.</a:t>
            </a:r>
          </a:p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Şiddeti son zamanda artan ama daha önce ara ara olan göğüs ağrısından bahseder ya da hasta ilk defa böyle bir ağrı hissettiğini belirtebilir.</a:t>
            </a:r>
          </a:p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Genellikle nitratlara yanıt vermez.</a:t>
            </a:r>
          </a:p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Hastada plevra ağrısı ve solunum sıkıntısı olabilir.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571636"/>
          </a:xfrm>
        </p:spPr>
        <p:txBody>
          <a:bodyPr>
            <a:noAutofit/>
          </a:bodyPr>
          <a:lstStyle/>
          <a:p>
            <a:r>
              <a:rPr lang="tr-TR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AKUT KORONER SENDROM</a:t>
            </a:r>
            <a:endParaRPr lang="tr-TR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929222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Akut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myokard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iskemisine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bağlı gelişen tüm semptomlar, Akut Koroner Sendrom (AKS) olarak tanımlanır. </a:t>
            </a:r>
          </a:p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Hastane Öncesi Acil Bakımda, hastaların önemli bir kısmını oluşturur.</a:t>
            </a:r>
          </a:p>
          <a:p>
            <a:endParaRPr lang="tr-T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obi\Desktop\akut_koroner_sendr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071942"/>
            <a:ext cx="3786214" cy="2428892"/>
          </a:xfrm>
          <a:prstGeom prst="rect">
            <a:avLst/>
          </a:prstGeom>
          <a:noFill/>
        </p:spPr>
      </p:pic>
      <p:pic>
        <p:nvPicPr>
          <p:cNvPr id="4100" name="Picture 4" descr="C:\Users\obi\Desktop\15120172237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071942"/>
            <a:ext cx="4071966" cy="233997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asper\Desktop\Adsız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424936" cy="631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624281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2844" y="642918"/>
            <a:ext cx="8858312" cy="6000792"/>
          </a:xfrm>
        </p:spPr>
        <p:txBody>
          <a:bodyPr>
            <a:normAutofit/>
          </a:bodyPr>
          <a:lstStyle/>
          <a:p>
            <a:r>
              <a:rPr lang="tr-T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GÖĞÜS AĞRISINA EŞLİK EDEN SEMPTOMLAR;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Hazımsızlık, terleme,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palpitasyon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bulantı, kusma ağrı ile birlikte görülebilir.</a:t>
            </a:r>
          </a:p>
          <a:p>
            <a:r>
              <a:rPr lang="tr-T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 BULGULAR;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Hipertansiyon öyküsü AMI hastaların en az yarısında olan bir özelliktir.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Sistolik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kan basıncı 180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mmHg’nın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üzerinde veya 90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mmHg’nın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altında olması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prognozu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kötü etkiler. AMI sonrası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taşiaritmi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 da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bradiaritmi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görülebilir. Solunum sıkıntısı ile birlikte solunum sayısında da artma görülebilir.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Yatay Kaydırma"/>
          <p:cNvSpPr/>
          <p:nvPr/>
        </p:nvSpPr>
        <p:spPr>
          <a:xfrm>
            <a:off x="142844" y="214290"/>
            <a:ext cx="8858312" cy="6500858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NOT: </a:t>
            </a:r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Bununla birlikte AMI hastalarının %40’ında </a:t>
            </a:r>
            <a:r>
              <a:rPr lang="tr-TR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atipik</a:t>
            </a:r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bulgular ortaya çıkar. Bu hastalarda göğüs ağrısı, nefes darlığı ve terleme yerine üst sindirim sistemi belirtileri, </a:t>
            </a:r>
            <a:r>
              <a:rPr lang="tr-TR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epigastrium</a:t>
            </a:r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bölgede ağrı, aşırı halsizlik ve </a:t>
            </a:r>
            <a:r>
              <a:rPr lang="tr-TR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senkop</a:t>
            </a:r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gibi </a:t>
            </a:r>
            <a:r>
              <a:rPr lang="tr-TR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atipik</a:t>
            </a:r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bulgular görülebilir. Buna </a:t>
            </a:r>
            <a:r>
              <a:rPr lang="tr-TR" sz="2800" b="1" u="sng" dirty="0" smtClean="0">
                <a:solidFill>
                  <a:srgbClr val="FF0000"/>
                </a:solidFill>
              </a:rPr>
              <a:t>SESSİZ AMI </a:t>
            </a:r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denir. Özellikle gençlerde, 85 yaş üstü yaşlılarda, kadınlarda ve diyabetlilerde </a:t>
            </a:r>
            <a:r>
              <a:rPr lang="tr-TR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atipik</a:t>
            </a:r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bulgularla daha sık karşılaşılır. Bu durumlarda uyanık olunmalıdır. </a:t>
            </a:r>
            <a:r>
              <a:rPr lang="tr-TR" sz="2800" b="1" dirty="0" smtClean="0">
                <a:solidFill>
                  <a:srgbClr val="FF0000"/>
                </a:solidFill>
              </a:rPr>
              <a:t>AMI</a:t>
            </a:r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olabilir mi? Şüphesi akıllara gelmelidir. </a:t>
            </a:r>
            <a:endParaRPr lang="tr-TR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1274786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MYOKARD İNFARKTÜSÜNDE EKG DEĞİŞİKLİKLERİ 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900634"/>
          </a:xfrm>
        </p:spPr>
        <p:txBody>
          <a:bodyPr>
            <a:normAutofit lnSpcReduction="10000"/>
          </a:bodyPr>
          <a:lstStyle/>
          <a:p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AKS’de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önemli EKG bulgusu ST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elevasyonudur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AMI,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Ekg’de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elevasyonunun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görülüp-görülmemesine göre ikiye ayrılmaktadır. </a:t>
            </a:r>
          </a:p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elevasyonlu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 (STEMI), tanısı koroner arterde tam tıkanmayı tarif eder ve zaman kaybetmeksizin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fibronolotik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tedavinin başlamasını gerektirir.</a:t>
            </a:r>
          </a:p>
          <a:p>
            <a:endParaRPr lang="tr-T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4" name="Picture 5" descr="D:\DERNEK\EKG ATTDER SUNUM\ritimler\MI.gif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43380"/>
            <a:ext cx="9144000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Ancak AMI belirti ve bulguların görüldüğü her hastada tipik ST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elevasyonu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görülmeyebilir. Bu durum ST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elevasyonu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olmayan MI (NSTEMI) olarak tanımlanır. </a:t>
            </a:r>
          </a:p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Bunun dışında bazı EKG değişiklikleri görülebilir. Bunlar ST depresyonu, spesifik olmayan  ST değişiklikleri, T dalgası değişiklikleri olabilir.</a:t>
            </a:r>
          </a:p>
          <a:p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0" y="3571876"/>
            <a:ext cx="914400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elevasyonunun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anlamlı olabilmesi için iki komşu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ekstremite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derivasyonunda olması gerekir.</a:t>
            </a:r>
          </a:p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elevasyonunun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normal sınırlarının üzerine çıkmasına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gros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elevasyon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olarak tanımlanır</a:t>
            </a:r>
          </a:p>
          <a:p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Gros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elevasyonda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elevasyonu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mV’un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üzerine çıkabilmekte, mezar taşı görünümlü R dalgası ortaya çıkabilmektedir</a:t>
            </a:r>
          </a:p>
          <a:p>
            <a:endParaRPr lang="tr-TR" dirty="0"/>
          </a:p>
        </p:txBody>
      </p:sp>
      <p:pic>
        <p:nvPicPr>
          <p:cNvPr id="4" name="Picture 4" descr="Image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857628"/>
            <a:ext cx="9144000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AMİ+de+İnfarktüsün+Lokalizasyon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642918"/>
            <a:ext cx="7643866" cy="5483245"/>
          </a:xfrm>
        </p:spPr>
      </p:pic>
    </p:spTree>
  </p:cSld>
  <p:clrMapOvr>
    <a:masterClrMapping/>
  </p:clrMapOvr>
  <p:transition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 LOKALİZASYONU</a:t>
            </a:r>
            <a:endParaRPr lang="tr-T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Casper\Desktop\12063465_10153692139273839_6095769410650479288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71612"/>
            <a:ext cx="9144000" cy="528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bipc\Desktop\InferiorM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214842" cy="3071834"/>
          </a:xfrm>
          <a:prstGeom prst="rect">
            <a:avLst/>
          </a:prstGeom>
          <a:noFill/>
        </p:spPr>
      </p:pic>
      <p:pic>
        <p:nvPicPr>
          <p:cNvPr id="6147" name="Picture 3" descr="C:\Users\obipc\Desktop\LateralM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14290"/>
            <a:ext cx="4429156" cy="3162308"/>
          </a:xfrm>
          <a:prstGeom prst="rect">
            <a:avLst/>
          </a:prstGeom>
          <a:noFill/>
        </p:spPr>
      </p:pic>
      <p:pic>
        <p:nvPicPr>
          <p:cNvPr id="6148" name="Picture 4" descr="C:\Users\obipc\Desktop\AnteriorM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357562"/>
            <a:ext cx="4286280" cy="3071834"/>
          </a:xfrm>
          <a:prstGeom prst="rect">
            <a:avLst/>
          </a:prstGeom>
          <a:noFill/>
        </p:spPr>
      </p:pic>
      <p:pic>
        <p:nvPicPr>
          <p:cNvPr id="9218" name="Picture 2" descr="C:\Users\obi\Desktop\PosteriorM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500438"/>
            <a:ext cx="3929090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7157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Akut </a:t>
            </a:r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İnferior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obi\Desktop\Acute_Inferior_M_I_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8129588" cy="37607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Dünya geneli ölümlerin ilk sırasında yer alır.</a:t>
            </a:r>
          </a:p>
          <a:p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AKS’li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hastaların yaklaşık % 50’sinde hastaneye ulaşmadan kardiyak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arrest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gelişir.</a:t>
            </a:r>
          </a:p>
          <a:p>
            <a:endPara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dirty="0"/>
          </a:p>
        </p:txBody>
      </p:sp>
      <p:pic>
        <p:nvPicPr>
          <p:cNvPr id="4" name="Picture 2" descr="C:\Users\Casper\Desktop\kalp-krizi-ris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2428868"/>
            <a:ext cx="6143668" cy="385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8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Yaygın </a:t>
            </a:r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obi\Desktop\image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857364"/>
            <a:ext cx="7405689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txBody>
          <a:bodyPr/>
          <a:lstStyle/>
          <a:p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AnteriorLateral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obi\Desktop\lateral-MI-1st-diago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7929619" cy="418783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AnteriorSeptal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obi\Desktop\anterosept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7772401" cy="421005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/>
          </a:bodyPr>
          <a:lstStyle/>
          <a:p>
            <a:r>
              <a:rPr lang="tr-TR" sz="4800" b="1" dirty="0" smtClean="0">
                <a:solidFill>
                  <a:srgbClr val="FF0000"/>
                </a:solidFill>
              </a:rPr>
              <a:t>NEKROZ!</a:t>
            </a:r>
            <a:endParaRPr lang="tr-TR" sz="48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572164"/>
          </a:xfrm>
        </p:spPr>
        <p:txBody>
          <a:bodyPr/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 hastaların EKG bulgusunda tipik patolojik Q dalgası görülebilir.</a:t>
            </a:r>
          </a:p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 10 dakikalık gecikme %3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myokard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kaybı</a:t>
            </a:r>
          </a:p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 1 dakika gecikme, yaşamdan 11 gün eksilme.</a:t>
            </a:r>
          </a:p>
          <a:p>
            <a:pPr>
              <a:buNone/>
            </a:pPr>
            <a:r>
              <a:rPr lang="tr-TR" sz="2800" dirty="0" smtClean="0"/>
              <a:t>       </a:t>
            </a:r>
            <a:r>
              <a:rPr lang="tr-TR" sz="2800" dirty="0" smtClean="0">
                <a:solidFill>
                  <a:srgbClr val="00B0F0"/>
                </a:solidFill>
              </a:rPr>
              <a:t>     </a:t>
            </a:r>
            <a:r>
              <a:rPr lang="tr-TR" dirty="0" smtClean="0">
                <a:solidFill>
                  <a:srgbClr val="00B0F0"/>
                </a:solidFill>
              </a:rPr>
              <a:t> </a:t>
            </a:r>
            <a:r>
              <a:rPr lang="tr-T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 DAKİKA GECİKME = 1 YIL KAYIP</a:t>
            </a:r>
          </a:p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saatlik kazanç = 1 yıllık ölüm riskinden %30 azalma</a:t>
            </a:r>
          </a:p>
          <a:p>
            <a:endParaRPr lang="tr-TR" dirty="0"/>
          </a:p>
        </p:txBody>
      </p:sp>
      <p:pic>
        <p:nvPicPr>
          <p:cNvPr id="7170" name="Picture 2" descr="C:\Users\Casper\Desktop\fft16_mf351985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71942"/>
            <a:ext cx="9144000" cy="278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281094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bipc\Desktop\slide_7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7929618" cy="564360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tr-TR" b="1" u="sng" dirty="0" err="1" smtClean="0">
                <a:solidFill>
                  <a:srgbClr val="FF0000"/>
                </a:solidFill>
              </a:rPr>
              <a:t>AKS’li</a:t>
            </a:r>
            <a:r>
              <a:rPr lang="tr-TR" b="1" u="sng" dirty="0" smtClean="0">
                <a:solidFill>
                  <a:srgbClr val="FF0000"/>
                </a:solidFill>
              </a:rPr>
              <a:t> HASTALARDA </a:t>
            </a:r>
            <a:br>
              <a:rPr lang="tr-TR" b="1" u="sng" dirty="0" smtClean="0">
                <a:solidFill>
                  <a:srgbClr val="FF0000"/>
                </a:solidFill>
              </a:rPr>
            </a:br>
            <a:r>
              <a:rPr lang="tr-TR" b="1" u="sng" dirty="0" smtClean="0">
                <a:solidFill>
                  <a:srgbClr val="FF0000"/>
                </a:solidFill>
              </a:rPr>
              <a:t>HASTANE ÖNCESİ YAKLAŞIM</a:t>
            </a:r>
            <a:endParaRPr lang="tr-TR" b="1" u="sng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Hastane Öncesinde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semptomatik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tedavi yani ağrının azaltılması (MONA)</a:t>
            </a: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Komplikasyonlara yönelik tedavi (Kardiyak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arrest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mortaliteyi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önlemek)</a:t>
            </a:r>
          </a:p>
          <a:p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Fibronolotik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Tedavidir. (Ülkemizde hastane öncesinde tedavi protokolünde yeri yoktur)</a:t>
            </a:r>
          </a:p>
          <a:p>
            <a:endParaRPr lang="tr-TR" dirty="0"/>
          </a:p>
        </p:txBody>
      </p:sp>
    </p:spTree>
  </p:cSld>
  <p:clrMapOvr>
    <a:masterClrMapping/>
  </p:clrMapOvr>
  <p:transition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Semptomatik</a:t>
            </a:r>
            <a:r>
              <a:rPr lang="tr-T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Tedavi</a:t>
            </a:r>
            <a:endParaRPr lang="tr-TR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Hastanın pozisyonu önemlidir.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Fowler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veya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Semifowler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pozisyonda tutulmalıdır.</a:t>
            </a: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Sıkan giysileri varsa çıkartılmalı veya gevşetilmelidir.</a:t>
            </a: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Hasta öksürtülmelidir. 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Oksijen desteği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solunum güçlüğü veya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pulmoner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konjesyonda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uygulanmalıdır. 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r>
              <a:rPr lang="tr-T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P02 %92 </a:t>
            </a:r>
            <a:r>
              <a:rPr lang="tr-TR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</a:t>
            </a:r>
            <a:r>
              <a:rPr lang="tr-T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altında dakikada 6-8 </a:t>
            </a:r>
            <a:r>
              <a:rPr lang="tr-TR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</a:t>
            </a:r>
            <a:r>
              <a:rPr lang="tr-T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tr-TR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dk</a:t>
            </a:r>
            <a:r>
              <a:rPr lang="tr-T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akış hızında GDM ile verilmelidir. Komplike olmayan </a:t>
            </a:r>
            <a:r>
              <a:rPr lang="tr-TR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infarktüslerde</a:t>
            </a:r>
            <a:r>
              <a:rPr lang="tr-T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hiperoksemi</a:t>
            </a:r>
            <a:r>
              <a:rPr lang="tr-T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zararlı </a:t>
            </a:r>
            <a:r>
              <a:rPr lang="tr-T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olabilir ve </a:t>
            </a:r>
            <a:r>
              <a:rPr lang="tr-TR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infaktüs</a:t>
            </a:r>
            <a:r>
              <a:rPr lang="tr-T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alanı genişleyebilir.</a:t>
            </a:r>
          </a:p>
        </p:txBody>
      </p:sp>
      <p:pic>
        <p:nvPicPr>
          <p:cNvPr id="1026" name="Picture 2" descr="C:\Users\obi\Desktop\depositphotos_13598079-stock-photo-paramedic-putting-oxygen-mask-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000372"/>
            <a:ext cx="6357982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AKS’li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hastalarda psikolojik destek önemlidir.</a:t>
            </a:r>
          </a:p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Hasta asla yürütülmemelidir.</a:t>
            </a:r>
          </a:p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Mümkün olduğunca az konuşturulmalıdır.</a:t>
            </a:r>
          </a:p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Hasta alanda gereksiz zaman kaybı yaşanmamalıdır. Koroner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Anjiografisi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olan merkeze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tranpotu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gerçekleştirilmelidir.</a:t>
            </a:r>
          </a:p>
        </p:txBody>
      </p:sp>
      <p:pic>
        <p:nvPicPr>
          <p:cNvPr id="2051" name="Picture 3" descr="C:\Users\obi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714752"/>
            <a:ext cx="3571900" cy="2786082"/>
          </a:xfrm>
          <a:prstGeom prst="rect">
            <a:avLst/>
          </a:prstGeom>
          <a:noFill/>
        </p:spPr>
      </p:pic>
      <p:pic>
        <p:nvPicPr>
          <p:cNvPr id="2052" name="Picture 4" descr="C:\Users\obi\Desktop\ambulans-araci-hizmet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714752"/>
            <a:ext cx="4143404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Aspirin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160-300 mg verilmelidir. Eğer gün içerisinde aldıysa 160 mg, kullanmadıysa 300 mg çiğnetilmelidir.</a:t>
            </a:r>
          </a:p>
          <a:p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Damaryolu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açılmalıdır. Gereksiz sıvı yüklemesinden kaçınılmalıdır. Hipotansiyon durumunda SKB 90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mmHg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üzerinde tutulmalıdır.</a:t>
            </a:r>
          </a:p>
        </p:txBody>
      </p:sp>
      <p:pic>
        <p:nvPicPr>
          <p:cNvPr id="1026" name="Picture 2" descr="C:\Users\obi\Desktop\Aspir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714752"/>
            <a:ext cx="5140348" cy="261461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EPİDEMİYOLOJİ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Her yıl 200.000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yeni koroner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olay gelişmektedir.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Her yıl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ülkemizde yaklaşık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130.000 kişi AMI nedeniyle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ölmekte…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AMI geçirenlerde:</a:t>
            </a:r>
          </a:p>
          <a:p>
            <a:pPr marL="0" indent="0">
              <a:buNone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Hastane içi </a:t>
            </a:r>
            <a:r>
              <a:rPr lang="tr-T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mortalite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%13</a:t>
            </a:r>
          </a:p>
          <a:p>
            <a:pPr marL="0" indent="0">
              <a:buNone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günlük </a:t>
            </a:r>
            <a:r>
              <a:rPr lang="tr-T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mortalite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%15</a:t>
            </a:r>
          </a:p>
          <a:p>
            <a:pPr marL="0" indent="0">
              <a:buNone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yıllık </a:t>
            </a:r>
            <a:r>
              <a:rPr lang="tr-T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mortalite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%23</a:t>
            </a:r>
          </a:p>
          <a:p>
            <a:pPr marL="0" indent="0">
              <a:buNone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Takip eden her yıl için </a:t>
            </a:r>
            <a:r>
              <a:rPr lang="tr-T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mortalite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%6-15</a:t>
            </a:r>
          </a:p>
        </p:txBody>
      </p:sp>
    </p:spTree>
    <p:extLst>
      <p:ext uri="{BB962C8B-B14F-4D97-AF65-F5344CB8AC3E}">
        <p14:creationId xmlns:p14="http://schemas.microsoft.com/office/powerpoint/2010/main" xmlns="" val="1246934667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Kardiyak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monitorizasyonu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yapılmalı mümkünse 12 derivasyonlu EKG’si çekilmelidir.</a:t>
            </a:r>
          </a:p>
          <a:p>
            <a:endParaRPr lang="tr-TR" dirty="0"/>
          </a:p>
        </p:txBody>
      </p:sp>
      <p:pic>
        <p:nvPicPr>
          <p:cNvPr id="1026" name="Picture 2" descr="C:\Users\obi\Desktop\112-calisanlari-att-paramed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85992"/>
            <a:ext cx="4167170" cy="3286148"/>
          </a:xfrm>
          <a:prstGeom prst="rect">
            <a:avLst/>
          </a:prstGeom>
          <a:noFill/>
        </p:spPr>
      </p:pic>
      <p:pic>
        <p:nvPicPr>
          <p:cNvPr id="1027" name="Picture 3" descr="C:\Users\obi\Desktop\ami1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214554"/>
            <a:ext cx="4214842" cy="341471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r>
              <a:rPr lang="tr-TR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Nitrat 5 mg </a:t>
            </a:r>
            <a:r>
              <a:rPr lang="tr-T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 5’er dakika ara ile toplam 3 doz verilebilir. </a:t>
            </a:r>
            <a:r>
              <a:rPr lang="tr-TR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Vazodilatasyon</a:t>
            </a:r>
            <a:r>
              <a:rPr lang="tr-T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etkisi vardır. </a:t>
            </a:r>
            <a:r>
              <a:rPr lang="tr-TR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Hipotansiton</a:t>
            </a:r>
            <a:r>
              <a:rPr lang="tr-T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yapabilir. Her uygulamadan önce kan basıncı ölçümü yapılmalıdır.</a:t>
            </a:r>
          </a:p>
          <a:p>
            <a:r>
              <a:rPr lang="tr-T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SKB 100 </a:t>
            </a:r>
            <a:r>
              <a:rPr lang="tr-TR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mmHg</a:t>
            </a:r>
            <a:r>
              <a:rPr lang="tr-T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nın</a:t>
            </a:r>
            <a:r>
              <a:rPr lang="tr-T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altında verilmemelidir. </a:t>
            </a:r>
          </a:p>
        </p:txBody>
      </p:sp>
      <p:pic>
        <p:nvPicPr>
          <p:cNvPr id="2050" name="Picture 2" descr="C:\Users\obi\Desktop\isordil-sublingual-5-mg-c-30-comprimid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214686"/>
            <a:ext cx="3214710" cy="3190874"/>
          </a:xfrm>
          <a:prstGeom prst="rect">
            <a:avLst/>
          </a:prstGeom>
          <a:noFill/>
        </p:spPr>
      </p:pic>
      <p:pic>
        <p:nvPicPr>
          <p:cNvPr id="3074" name="Picture 2" descr="C:\Users\obi\Desktop\yueksek-tansiyonu-olan-hastalar-nasil-beslenmel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214686"/>
            <a:ext cx="4786346" cy="325437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Hastada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İnferior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AMI tanısı konulduysa nitrat kullanılmamalıdır. Bu hastaların genelinde hipotansiyon söz konusudur.</a:t>
            </a:r>
          </a:p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Cinsel Gücü artıran son 48 saat içinde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Viagra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vardenafil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veya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tadafil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kullanıp kullanmadığı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sorgulanamalıdır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Kullanan hastalarda  nitrat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kontreendikedir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endParaRPr lang="tr-TR" dirty="0" smtClean="0"/>
          </a:p>
        </p:txBody>
      </p:sp>
      <p:pic>
        <p:nvPicPr>
          <p:cNvPr id="3074" name="Picture 2" descr="C:\Users\obi\Desktop\viagra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929066"/>
            <a:ext cx="3786214" cy="2652713"/>
          </a:xfrm>
          <a:prstGeom prst="rect">
            <a:avLst/>
          </a:prstGeom>
          <a:noFill/>
        </p:spPr>
      </p:pic>
      <p:pic>
        <p:nvPicPr>
          <p:cNvPr id="1026" name="Picture 2" descr="C:\Users\obi\Desktop\Zhewitra-20m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143380"/>
            <a:ext cx="2705098" cy="241299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Nitrata rağmen ağrının azalmadığı durumda </a:t>
            </a:r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MORFİN SÜLFAT 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uygulanmalıdır.</a:t>
            </a:r>
          </a:p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2-4 mg morfin sulandırılarak dakikada1 mg gidecek şekilde yavaş verilmelidir. (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10 mg)</a:t>
            </a:r>
          </a:p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Hipotansiyon durumunda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kontreendikedir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SKB 100’ün altında dikkat edilmelidir.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obi\Desktop\9wBE1Gjt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571876"/>
            <a:ext cx="5080000" cy="27940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Komplikasyonlara Yönelik Tedavi</a:t>
            </a:r>
            <a:endParaRPr lang="tr-TR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önemli Komplikasyon Kardiyak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Arresttir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İYD için hazırlıklı olunmalıdır.</a:t>
            </a:r>
          </a:p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Diğer sık görülen tedavi kardiyak aritmilerdir. (İlgili 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bakım 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tedavi protokolü uygulanmalıdır.)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 descr="C:\Users\obi\Desktop\fft99_mf657610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500438"/>
            <a:ext cx="4786346" cy="271464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bipc\Desktop\IMG-20160220-WA00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642910" y="285728"/>
            <a:ext cx="814393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</a:t>
            </a:r>
            <a:r>
              <a:rPr lang="tr-T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KAYNAKÇA</a:t>
            </a:r>
          </a:p>
          <a:p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Hastane Öncesi Acil bakımda Temel ve İleri Yaşam Desteği, Ali     EKŞİ, Mehdi ZOGHİ, Agah ÇERTUĞ, İZMİR 2015</a:t>
            </a:r>
          </a:p>
          <a:p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ERC  İLERİ YAŞAM DESTEĞİ KLAVUZU, KASIM 2011</a:t>
            </a:r>
          </a:p>
          <a:p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-Hastane Öncesi Acil Hasta Bakımı CİLT-1, ALİ EKŞİ, İZMİR 2015</a:t>
            </a:r>
          </a:p>
        </p:txBody>
      </p:sp>
      <p:pic>
        <p:nvPicPr>
          <p:cNvPr id="6146" name="Picture 2" descr="C:\Users\obi\Desktop\kalp-masaj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714620"/>
            <a:ext cx="7215238" cy="3714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0696734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000108"/>
            <a:ext cx="8712968" cy="5286412"/>
          </a:xfrm>
        </p:spPr>
        <p:txBody>
          <a:bodyPr>
            <a:normAutofit/>
          </a:bodyPr>
          <a:lstStyle/>
          <a:p>
            <a:r>
              <a:rPr lang="tr-TR" alt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AKS’nin</a:t>
            </a:r>
            <a:r>
              <a:rPr lang="tr-TR" alt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nedeni, koroner arterlerin </a:t>
            </a:r>
            <a:r>
              <a:rPr lang="tr-TR" alt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arterosklerotik</a:t>
            </a:r>
            <a:r>
              <a:rPr lang="tr-TR" alt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plakla daralması ya da tıkanması sonucu gelişir.</a:t>
            </a:r>
          </a:p>
          <a:p>
            <a:r>
              <a:rPr lang="tr-TR" alt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Myokard</a:t>
            </a:r>
            <a:r>
              <a:rPr lang="tr-TR" alt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oksijen ihtiyacını, koroner arterlerin sağladığı dolaşımla karşılarlar, </a:t>
            </a:r>
            <a:r>
              <a:rPr lang="tr-TR" alt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arterioskleroz</a:t>
            </a:r>
            <a:r>
              <a:rPr lang="tr-TR" alt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nedeniyle daralan arterler yeterince dolaşım sağlayamazlar  ve daralan damarın beslediği bölgede </a:t>
            </a:r>
            <a:r>
              <a:rPr lang="tr-TR" alt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iskemi</a:t>
            </a:r>
            <a:r>
              <a:rPr lang="tr-TR" alt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alt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meydana gelir.</a:t>
            </a:r>
          </a:p>
          <a:p>
            <a:pPr marL="0" indent="0">
              <a:buNone/>
            </a:pPr>
            <a:endParaRPr lang="tr-TR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lvl="0"/>
            <a:r>
              <a:rPr lang="tr-TR" altLang="tr-T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Daralan koroner damarın tıkanması ile </a:t>
            </a:r>
            <a:r>
              <a:rPr lang="tr-TR" altLang="tr-TR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iskemi</a:t>
            </a:r>
            <a:r>
              <a:rPr lang="tr-TR" altLang="tr-T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uzar, </a:t>
            </a:r>
            <a:r>
              <a:rPr lang="tr-TR" alt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infarktüs</a:t>
            </a:r>
            <a:r>
              <a:rPr lang="tr-TR" altLang="tr-T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gelişir. </a:t>
            </a:r>
            <a:r>
              <a:rPr lang="tr-TR" altLang="tr-T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Saatler </a:t>
            </a:r>
            <a:r>
              <a:rPr lang="tr-TR" altLang="tr-T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sonra kan akımının ve oksijenin gidemediği bölgede geri dönüşsüz </a:t>
            </a:r>
            <a:r>
              <a:rPr lang="tr-TR" altLang="tr-TR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myokard</a:t>
            </a:r>
            <a:r>
              <a:rPr lang="tr-TR" altLang="tr-T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hasarı </a:t>
            </a:r>
            <a:r>
              <a:rPr lang="tr-TR" alt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nekroz </a:t>
            </a:r>
            <a:r>
              <a:rPr lang="tr-TR" altLang="tr-T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gelişir.</a:t>
            </a:r>
          </a:p>
          <a:p>
            <a:endParaRPr lang="tr-TR" dirty="0"/>
          </a:p>
        </p:txBody>
      </p:sp>
      <p:pic>
        <p:nvPicPr>
          <p:cNvPr id="1026" name="Picture 2" descr="C:\Users\Casper\Desktop\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762" y="3282845"/>
            <a:ext cx="432048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asper\Desktop\nocanvas_ateroskleroz-ve-sebepleri-dqtr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94078"/>
            <a:ext cx="4392488" cy="334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4515753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</p:nvPr>
        </p:nvGraphicFramePr>
        <p:xfrm>
          <a:off x="500034" y="642918"/>
          <a:ext cx="8072494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UNSTABLE (KARARSIZ) ANGİNA PEKTORİS</a:t>
            </a:r>
            <a:b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İSKEMİ FAZI !!!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1571612"/>
            <a:ext cx="8643998" cy="4714908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İlk kez olan veya son 2 ay içinde başlayan veya şiddeti süresi ve sıklığı artan, geçmesi için giderek daha fazla ilaç alması gereken, ağrının eforla birlikte artıp azalan, bütün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anjinal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yakınmalar kararsız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anjina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olarak tanımlanır. </a:t>
            </a:r>
          </a:p>
        </p:txBody>
      </p:sp>
      <p:pic>
        <p:nvPicPr>
          <p:cNvPr id="3075" name="Picture 3" descr="C:\Users\Casper\Desktop\Akut-miyokard-infarktüsü-ilk-yardı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71876"/>
            <a:ext cx="4586282" cy="292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Unstabil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anginada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koroner arterdeki darlık ciddi boyuttadır ve oluşan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iskemiden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myokardın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perfüzyonu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olumsuz etkilemektedir. </a:t>
            </a:r>
          </a:p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Hastane öncesi acil bakımda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semptomatik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tedavi uygulanmalıdır. Ağrının kesilmesi için nitrat ve oksijen uygulanması gibi…</a:t>
            </a:r>
          </a:p>
          <a:p>
            <a:endParaRPr lang="tr-TR" dirty="0"/>
          </a:p>
        </p:txBody>
      </p:sp>
      <p:pic>
        <p:nvPicPr>
          <p:cNvPr id="2050" name="Picture 2" descr="C:\Users\Casper\Desktop\kalpkrizn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2996952"/>
            <a:ext cx="7000924" cy="378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1226</TotalTime>
  <Words>1622</Words>
  <Application>Microsoft Office PowerPoint</Application>
  <PresentationFormat>Ekran Gösterisi (4:3)</PresentationFormat>
  <Paragraphs>149</Paragraphs>
  <Slides>46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46</vt:i4>
      </vt:variant>
    </vt:vector>
  </HeadingPairs>
  <TitlesOfParts>
    <vt:vector size="47" baseType="lpstr">
      <vt:lpstr>Ofis Teması</vt:lpstr>
      <vt:lpstr>Akut Koroner Sendromları ve Hastane Öncesi Yaklaşım</vt:lpstr>
      <vt:lpstr>AKUT KORONER SENDROM</vt:lpstr>
      <vt:lpstr>Slayt 3</vt:lpstr>
      <vt:lpstr>EPİDEMİYOLOJİ</vt:lpstr>
      <vt:lpstr>Slayt 5</vt:lpstr>
      <vt:lpstr>Slayt 6</vt:lpstr>
      <vt:lpstr>Slayt 7</vt:lpstr>
      <vt:lpstr>UNSTABLE (KARARSIZ) ANGİNA PEKTORİS İSKEMİ FAZI !!!</vt:lpstr>
      <vt:lpstr>Slayt 9</vt:lpstr>
      <vt:lpstr>AKUT MYOKARD İNFARKTÜSÜ</vt:lpstr>
      <vt:lpstr>Slayt 11</vt:lpstr>
      <vt:lpstr>Slayt 12</vt:lpstr>
      <vt:lpstr>Slayt 13</vt:lpstr>
      <vt:lpstr>Slayt 14</vt:lpstr>
      <vt:lpstr>AMI İÇİN RİSK FAKTÖRLERİ</vt:lpstr>
      <vt:lpstr>İYİ BİR ANAMNEZ !</vt:lpstr>
      <vt:lpstr>Slayt 17</vt:lpstr>
      <vt:lpstr>AMI HASTADA KLİNİK ÖZELLİKLER</vt:lpstr>
      <vt:lpstr>Slayt 19</vt:lpstr>
      <vt:lpstr>Slayt 20</vt:lpstr>
      <vt:lpstr>Slayt 21</vt:lpstr>
      <vt:lpstr>Slayt 22</vt:lpstr>
      <vt:lpstr>MYOKARD İNFARKTÜSÜNDE EKG DEĞİŞİKLİKLERİ </vt:lpstr>
      <vt:lpstr>Slayt 24</vt:lpstr>
      <vt:lpstr>Slayt 25</vt:lpstr>
      <vt:lpstr>Slayt 26</vt:lpstr>
      <vt:lpstr>AMI LOKALİZASYONU</vt:lpstr>
      <vt:lpstr>Slayt 28</vt:lpstr>
      <vt:lpstr>Akut İnferior MI</vt:lpstr>
      <vt:lpstr>Yaygın Anterior MI</vt:lpstr>
      <vt:lpstr>AnteriorLateral MI</vt:lpstr>
      <vt:lpstr>AnteriorSeptal MI</vt:lpstr>
      <vt:lpstr>NEKROZ!</vt:lpstr>
      <vt:lpstr>Slayt 34</vt:lpstr>
      <vt:lpstr>AKS’li HASTALARDA  HASTANE ÖNCESİ YAKLAŞIM</vt:lpstr>
      <vt:lpstr>Semptomatik Tedavi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Komplikasyonlara Yönelik Tedavi</vt:lpstr>
      <vt:lpstr>Slayt 45</vt:lpstr>
      <vt:lpstr>Slayt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T.C. GAZİANTEP HASAN KALYONCU ÜNİVERSİTESİ İLK VE ACİL YARDIM KONU: Akut Myokard İnfarktüsü ve 3. Derece AV Tam Blok</dc:title>
  <dc:creator>obipc</dc:creator>
  <cp:lastModifiedBy>obi</cp:lastModifiedBy>
  <cp:revision>38</cp:revision>
  <dcterms:created xsi:type="dcterms:W3CDTF">2016-02-12T22:25:00Z</dcterms:created>
  <dcterms:modified xsi:type="dcterms:W3CDTF">2017-05-19T11:38:44Z</dcterms:modified>
</cp:coreProperties>
</file>